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2">
  <p:sldMasterIdLst>
    <p:sldMasterId id="2147483736" r:id="rId1"/>
  </p:sldMasterIdLst>
  <p:notesMasterIdLst>
    <p:notesMasterId r:id="rId3"/>
  </p:notesMasterIdLst>
  <p:sldIdLst>
    <p:sldId id="256" r:id="rId2"/>
  </p:sldIdLst>
  <p:sldSz cx="40233600" cy="29260800"/>
  <p:notesSz cx="7077075" cy="9369425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216" userDrawn="1">
          <p15:clr>
            <a:srgbClr val="A4A3A4"/>
          </p15:clr>
        </p15:guide>
        <p15:guide id="2" pos="1267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eed_lab University of Washington" initials="nUoW" lastIdx="1" clrIdx="0">
    <p:extLst>
      <p:ext uri="{19B8F6BF-5375-455C-9EA6-DF929625EA0E}">
        <p15:presenceInfo xmlns:p15="http://schemas.microsoft.com/office/powerpoint/2012/main" userId="bcdfbb4b71a4a6c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4472C4"/>
    <a:srgbClr val="660066"/>
    <a:srgbClr val="D8D9DA"/>
    <a:srgbClr val="3B185A"/>
    <a:srgbClr val="C9A6E8"/>
    <a:srgbClr val="672A9E"/>
    <a:srgbClr val="632B8D"/>
    <a:srgbClr val="C7ACC8"/>
    <a:srgbClr val="9866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0240" autoAdjust="0"/>
    <p:restoredTop sz="95274" autoAdjust="0"/>
  </p:normalViewPr>
  <p:slideViewPr>
    <p:cSldViewPr snapToGrid="0">
      <p:cViewPr varScale="1">
        <p:scale>
          <a:sx n="20" d="100"/>
          <a:sy n="20" d="100"/>
        </p:scale>
        <p:origin x="1824" y="53"/>
      </p:cViewPr>
      <p:guideLst>
        <p:guide orient="horz" pos="9216"/>
        <p:guide pos="1267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3" d="100"/>
          <a:sy n="63" d="100"/>
        </p:scale>
        <p:origin x="3134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jpeg>
</file>

<file path=ppt/media/image13.png>
</file>

<file path=ppt/media/image14.JPG>
</file>

<file path=ppt/media/image15.JPG>
</file>

<file path=ppt/media/image16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66733" cy="470098"/>
          </a:xfrm>
          <a:prstGeom prst="rect">
            <a:avLst/>
          </a:prstGeom>
        </p:spPr>
        <p:txBody>
          <a:bodyPr vert="horz" lIns="93974" tIns="46987" rIns="93974" bIns="46987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08704" y="1"/>
            <a:ext cx="3066733" cy="470098"/>
          </a:xfrm>
          <a:prstGeom prst="rect">
            <a:avLst/>
          </a:prstGeom>
        </p:spPr>
        <p:txBody>
          <a:bodyPr vert="horz" lIns="93974" tIns="46987" rIns="93974" bIns="46987" rtlCol="0"/>
          <a:lstStyle>
            <a:lvl1pPr algn="r">
              <a:defRPr sz="1300"/>
            </a:lvl1pPr>
          </a:lstStyle>
          <a:p>
            <a:fld id="{B33A5515-ACAD-4F91-BB02-F9AFBDB922AC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66838" y="1171575"/>
            <a:ext cx="4343400" cy="31607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974" tIns="46987" rIns="93974" bIns="46987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7708" y="4509035"/>
            <a:ext cx="5661660" cy="3689213"/>
          </a:xfrm>
          <a:prstGeom prst="rect">
            <a:avLst/>
          </a:prstGeom>
        </p:spPr>
        <p:txBody>
          <a:bodyPr vert="horz" lIns="93974" tIns="46987" rIns="93974" bIns="46987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99328"/>
            <a:ext cx="3066733" cy="470097"/>
          </a:xfrm>
          <a:prstGeom prst="rect">
            <a:avLst/>
          </a:prstGeom>
        </p:spPr>
        <p:txBody>
          <a:bodyPr vert="horz" lIns="93974" tIns="46987" rIns="93974" bIns="46987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08704" y="8899328"/>
            <a:ext cx="3066733" cy="470097"/>
          </a:xfrm>
          <a:prstGeom prst="rect">
            <a:avLst/>
          </a:prstGeom>
        </p:spPr>
        <p:txBody>
          <a:bodyPr vert="horz" lIns="93974" tIns="46987" rIns="93974" bIns="46987" rtlCol="0" anchor="b"/>
          <a:lstStyle>
            <a:lvl1pPr algn="r">
              <a:defRPr sz="1300"/>
            </a:lvl1pPr>
          </a:lstStyle>
          <a:p>
            <a:fld id="{018A1F5C-48D9-44F5-B2D0-2E3582AF50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141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1pPr>
    <a:lvl2pPr marL="310183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2pPr>
    <a:lvl3pPr marL="620365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3pPr>
    <a:lvl4pPr marL="930548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4pPr>
    <a:lvl5pPr marL="1240731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5pPr>
    <a:lvl6pPr marL="1550914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6pPr>
    <a:lvl7pPr marL="1861096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7pPr>
    <a:lvl8pPr marL="2171278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8pPr>
    <a:lvl9pPr marL="2481462" algn="l" defTabSz="620365" rtl="0" eaLnBrk="1" latinLnBrk="0" hangingPunct="1">
      <a:defRPr sz="81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66838" y="1171575"/>
            <a:ext cx="4343400" cy="31607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9740"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8A1F5C-48D9-44F5-B2D0-2E3582AF504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464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17520" y="4788749"/>
            <a:ext cx="34198560" cy="10187093"/>
          </a:xfrm>
        </p:spPr>
        <p:txBody>
          <a:bodyPr anchor="b"/>
          <a:lstStyle>
            <a:lvl1pPr algn="ctr">
              <a:defRPr sz="2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29200" y="15368695"/>
            <a:ext cx="30175200" cy="7064585"/>
          </a:xfrm>
        </p:spPr>
        <p:txBody>
          <a:bodyPr/>
          <a:lstStyle>
            <a:lvl1pPr marL="0" indent="0" algn="ctr">
              <a:buNone/>
              <a:defRPr sz="10240"/>
            </a:lvl1pPr>
            <a:lvl2pPr marL="1950735" indent="0" algn="ctr">
              <a:buNone/>
              <a:defRPr sz="8533"/>
            </a:lvl2pPr>
            <a:lvl3pPr marL="3901470" indent="0" algn="ctr">
              <a:buNone/>
              <a:defRPr sz="7680"/>
            </a:lvl3pPr>
            <a:lvl4pPr marL="5852206" indent="0" algn="ctr">
              <a:buNone/>
              <a:defRPr sz="6827"/>
            </a:lvl4pPr>
            <a:lvl5pPr marL="7802941" indent="0" algn="ctr">
              <a:buNone/>
              <a:defRPr sz="6827"/>
            </a:lvl5pPr>
            <a:lvl6pPr marL="9753676" indent="0" algn="ctr">
              <a:buNone/>
              <a:defRPr sz="6827"/>
            </a:lvl6pPr>
            <a:lvl7pPr marL="11704411" indent="0" algn="ctr">
              <a:buNone/>
              <a:defRPr sz="6827"/>
            </a:lvl7pPr>
            <a:lvl8pPr marL="13655147" indent="0" algn="ctr">
              <a:buNone/>
              <a:defRPr sz="6827"/>
            </a:lvl8pPr>
            <a:lvl9pPr marL="15605882" indent="0" algn="ctr">
              <a:buNone/>
              <a:defRPr sz="682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7373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1070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792172" y="1557867"/>
            <a:ext cx="8675370" cy="247971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66062" y="1557867"/>
            <a:ext cx="25523190" cy="247971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8549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rgbClr val="3B1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 userDrawn="1"/>
        </p:nvSpPr>
        <p:spPr>
          <a:xfrm>
            <a:off x="21844000" y="26590176"/>
            <a:ext cx="17830802" cy="2499971"/>
          </a:xfrm>
          <a:prstGeom prst="roundRect">
            <a:avLst>
              <a:gd name="adj" fmla="val 902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334" dirty="0"/>
              <a:t>Walk DMC</a:t>
            </a:r>
          </a:p>
          <a:p>
            <a:pPr marL="1006304" lvl="1" indent="-387040">
              <a:buFont typeface="Arial" panose="020B0604020202020204" pitchFamily="34" charset="0"/>
              <a:buChar char="•"/>
            </a:pPr>
            <a:r>
              <a:rPr lang="en-US" sz="4334" dirty="0"/>
              <a:t>Calculated as the average of the average 1-VAF for one to five synergies.</a:t>
            </a:r>
          </a:p>
        </p:txBody>
      </p:sp>
      <p:sp>
        <p:nvSpPr>
          <p:cNvPr id="11" name="Rounded Rectangle 10"/>
          <p:cNvSpPr/>
          <p:nvPr userDrawn="1"/>
        </p:nvSpPr>
        <p:spPr>
          <a:xfrm>
            <a:off x="557689" y="7878259"/>
            <a:ext cx="12852400" cy="17834378"/>
          </a:xfrm>
          <a:prstGeom prst="roundRect">
            <a:avLst>
              <a:gd name="adj" fmla="val 249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438" dirty="0"/>
          </a:p>
        </p:txBody>
      </p:sp>
      <p:sp>
        <p:nvSpPr>
          <p:cNvPr id="12" name="Rounded Rectangle 11"/>
          <p:cNvSpPr/>
          <p:nvPr userDrawn="1"/>
        </p:nvSpPr>
        <p:spPr>
          <a:xfrm>
            <a:off x="558800" y="4213142"/>
            <a:ext cx="39115998" cy="3171264"/>
          </a:xfrm>
          <a:prstGeom prst="roundRect">
            <a:avLst>
              <a:gd name="adj" fmla="val 122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2438" dirty="0"/>
              <a:t>Walk DMC</a:t>
            </a:r>
          </a:p>
          <a:p>
            <a:pPr lvl="1"/>
            <a:r>
              <a:rPr lang="en-US" sz="1372" dirty="0"/>
              <a:t>Calculated as the average of the average 1-VAF for one to five synergies.</a:t>
            </a:r>
          </a:p>
        </p:txBody>
      </p:sp>
      <p:pic>
        <p:nvPicPr>
          <p:cNvPr id="15" name="Picture 2" descr="http://www.washington.edu/brand/files/2014/09/W-Logo_RegistrationMark_White1.png">
            <a:extLst>
              <a:ext uri="{FF2B5EF4-FFF2-40B4-BE49-F238E27FC236}">
                <a16:creationId xmlns:a16="http://schemas.microsoft.com/office/drawing/2014/main" id="{F760E288-96D9-4A5F-AB60-7D8EB401D44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01" y="548025"/>
            <a:ext cx="4755745" cy="3171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DDFDA60-C209-4554-AB6D-074588570B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690042" y="7878261"/>
            <a:ext cx="12853514" cy="1783437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76D22AD-CF7F-43CE-92D8-E22F6E5AE1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821286" y="7866903"/>
            <a:ext cx="12853514" cy="17834378"/>
          </a:xfrm>
          <a:prstGeom prst="rect">
            <a:avLst/>
          </a:prstGeom>
        </p:spPr>
      </p:pic>
      <p:sp>
        <p:nvSpPr>
          <p:cNvPr id="9" name="Rounded Rectangle 6">
            <a:extLst>
              <a:ext uri="{FF2B5EF4-FFF2-40B4-BE49-F238E27FC236}">
                <a16:creationId xmlns:a16="http://schemas.microsoft.com/office/drawing/2014/main" id="{94A09EFB-03CD-44F4-85C2-F97E4C618927}"/>
              </a:ext>
            </a:extLst>
          </p:cNvPr>
          <p:cNvSpPr/>
          <p:nvPr userDrawn="1"/>
        </p:nvSpPr>
        <p:spPr>
          <a:xfrm>
            <a:off x="11480800" y="26590175"/>
            <a:ext cx="9677400" cy="2499971"/>
          </a:xfrm>
          <a:prstGeom prst="roundRect">
            <a:avLst>
              <a:gd name="adj" fmla="val 902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334" dirty="0"/>
          </a:p>
        </p:txBody>
      </p:sp>
    </p:spTree>
    <p:extLst>
      <p:ext uri="{BB962C8B-B14F-4D97-AF65-F5344CB8AC3E}">
        <p14:creationId xmlns:p14="http://schemas.microsoft.com/office/powerpoint/2010/main" val="6881293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9216">
          <p15:clr>
            <a:srgbClr val="FBAE40"/>
          </p15:clr>
        </p15:guide>
        <p15:guide id="2" pos="1267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477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5107" y="7294888"/>
            <a:ext cx="34701480" cy="12171678"/>
          </a:xfrm>
        </p:spPr>
        <p:txBody>
          <a:bodyPr anchor="b"/>
          <a:lstStyle>
            <a:lvl1pPr>
              <a:defRPr sz="2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5107" y="19581715"/>
            <a:ext cx="34701480" cy="6400798"/>
          </a:xfrm>
        </p:spPr>
        <p:txBody>
          <a:bodyPr/>
          <a:lstStyle>
            <a:lvl1pPr marL="0" indent="0">
              <a:buNone/>
              <a:defRPr sz="10240">
                <a:solidFill>
                  <a:schemeClr val="tx1"/>
                </a:solidFill>
              </a:defRPr>
            </a:lvl1pPr>
            <a:lvl2pPr marL="1950735" indent="0">
              <a:buNone/>
              <a:defRPr sz="8533">
                <a:solidFill>
                  <a:schemeClr val="tx1">
                    <a:tint val="75000"/>
                  </a:schemeClr>
                </a:solidFill>
              </a:defRPr>
            </a:lvl2pPr>
            <a:lvl3pPr marL="390147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3pPr>
            <a:lvl4pPr marL="5852206" indent="0">
              <a:buNone/>
              <a:defRPr sz="6827">
                <a:solidFill>
                  <a:schemeClr val="tx1">
                    <a:tint val="75000"/>
                  </a:schemeClr>
                </a:solidFill>
              </a:defRPr>
            </a:lvl4pPr>
            <a:lvl5pPr marL="7802941" indent="0">
              <a:buNone/>
              <a:defRPr sz="6827">
                <a:solidFill>
                  <a:schemeClr val="tx1">
                    <a:tint val="75000"/>
                  </a:schemeClr>
                </a:solidFill>
              </a:defRPr>
            </a:lvl5pPr>
            <a:lvl6pPr marL="9753676" indent="0">
              <a:buNone/>
              <a:defRPr sz="6827">
                <a:solidFill>
                  <a:schemeClr val="tx1">
                    <a:tint val="75000"/>
                  </a:schemeClr>
                </a:solidFill>
              </a:defRPr>
            </a:lvl6pPr>
            <a:lvl7pPr marL="11704411" indent="0">
              <a:buNone/>
              <a:defRPr sz="6827">
                <a:solidFill>
                  <a:schemeClr val="tx1">
                    <a:tint val="75000"/>
                  </a:schemeClr>
                </a:solidFill>
              </a:defRPr>
            </a:lvl7pPr>
            <a:lvl8pPr marL="13655147" indent="0">
              <a:buNone/>
              <a:defRPr sz="6827">
                <a:solidFill>
                  <a:schemeClr val="tx1">
                    <a:tint val="75000"/>
                  </a:schemeClr>
                </a:solidFill>
              </a:defRPr>
            </a:lvl8pPr>
            <a:lvl9pPr marL="15605882" indent="0">
              <a:buNone/>
              <a:defRPr sz="682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467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66060" y="7789333"/>
            <a:ext cx="17099280" cy="1856570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368260" y="7789333"/>
            <a:ext cx="17099280" cy="1856570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872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0" y="1557873"/>
            <a:ext cx="34701480" cy="56557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1305" y="7172962"/>
            <a:ext cx="17020696" cy="3515358"/>
          </a:xfrm>
        </p:spPr>
        <p:txBody>
          <a:bodyPr anchor="b"/>
          <a:lstStyle>
            <a:lvl1pPr marL="0" indent="0">
              <a:buNone/>
              <a:defRPr sz="10240" b="1"/>
            </a:lvl1pPr>
            <a:lvl2pPr marL="1950735" indent="0">
              <a:buNone/>
              <a:defRPr sz="8533" b="1"/>
            </a:lvl2pPr>
            <a:lvl3pPr marL="3901470" indent="0">
              <a:buNone/>
              <a:defRPr sz="7680" b="1"/>
            </a:lvl3pPr>
            <a:lvl4pPr marL="5852206" indent="0">
              <a:buNone/>
              <a:defRPr sz="6827" b="1"/>
            </a:lvl4pPr>
            <a:lvl5pPr marL="7802941" indent="0">
              <a:buNone/>
              <a:defRPr sz="6827" b="1"/>
            </a:lvl5pPr>
            <a:lvl6pPr marL="9753676" indent="0">
              <a:buNone/>
              <a:defRPr sz="6827" b="1"/>
            </a:lvl6pPr>
            <a:lvl7pPr marL="11704411" indent="0">
              <a:buNone/>
              <a:defRPr sz="6827" b="1"/>
            </a:lvl7pPr>
            <a:lvl8pPr marL="13655147" indent="0">
              <a:buNone/>
              <a:defRPr sz="6827" b="1"/>
            </a:lvl8pPr>
            <a:lvl9pPr marL="15605882" indent="0">
              <a:buNone/>
              <a:defRPr sz="68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71305" y="10688320"/>
            <a:ext cx="17020696" cy="1572090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368262" y="7172962"/>
            <a:ext cx="17104520" cy="3515358"/>
          </a:xfrm>
        </p:spPr>
        <p:txBody>
          <a:bodyPr anchor="b"/>
          <a:lstStyle>
            <a:lvl1pPr marL="0" indent="0">
              <a:buNone/>
              <a:defRPr sz="10240" b="1"/>
            </a:lvl1pPr>
            <a:lvl2pPr marL="1950735" indent="0">
              <a:buNone/>
              <a:defRPr sz="8533" b="1"/>
            </a:lvl2pPr>
            <a:lvl3pPr marL="3901470" indent="0">
              <a:buNone/>
              <a:defRPr sz="7680" b="1"/>
            </a:lvl3pPr>
            <a:lvl4pPr marL="5852206" indent="0">
              <a:buNone/>
              <a:defRPr sz="6827" b="1"/>
            </a:lvl4pPr>
            <a:lvl5pPr marL="7802941" indent="0">
              <a:buNone/>
              <a:defRPr sz="6827" b="1"/>
            </a:lvl5pPr>
            <a:lvl6pPr marL="9753676" indent="0">
              <a:buNone/>
              <a:defRPr sz="6827" b="1"/>
            </a:lvl6pPr>
            <a:lvl7pPr marL="11704411" indent="0">
              <a:buNone/>
              <a:defRPr sz="6827" b="1"/>
            </a:lvl7pPr>
            <a:lvl8pPr marL="13655147" indent="0">
              <a:buNone/>
              <a:defRPr sz="6827" b="1"/>
            </a:lvl8pPr>
            <a:lvl9pPr marL="15605882" indent="0">
              <a:buNone/>
              <a:defRPr sz="68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368262" y="10688320"/>
            <a:ext cx="17104520" cy="1572090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082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231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241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1950720"/>
            <a:ext cx="12976383" cy="6827520"/>
          </a:xfrm>
        </p:spPr>
        <p:txBody>
          <a:bodyPr anchor="b"/>
          <a:lstStyle>
            <a:lvl1pPr>
              <a:defRPr sz="136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04520" y="4213020"/>
            <a:ext cx="20368260" cy="20794133"/>
          </a:xfrm>
        </p:spPr>
        <p:txBody>
          <a:bodyPr/>
          <a:lstStyle>
            <a:lvl1pPr>
              <a:defRPr sz="13653"/>
            </a:lvl1pPr>
            <a:lvl2pPr>
              <a:defRPr sz="11947"/>
            </a:lvl2pPr>
            <a:lvl3pPr>
              <a:defRPr sz="10240"/>
            </a:lvl3pPr>
            <a:lvl4pPr>
              <a:defRPr sz="8533"/>
            </a:lvl4pPr>
            <a:lvl5pPr>
              <a:defRPr sz="8533"/>
            </a:lvl5pPr>
            <a:lvl6pPr>
              <a:defRPr sz="8533"/>
            </a:lvl6pPr>
            <a:lvl7pPr>
              <a:defRPr sz="8533"/>
            </a:lvl7pPr>
            <a:lvl8pPr>
              <a:defRPr sz="8533"/>
            </a:lvl8pPr>
            <a:lvl9pPr>
              <a:defRPr sz="85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8778240"/>
            <a:ext cx="12976383" cy="16262775"/>
          </a:xfrm>
        </p:spPr>
        <p:txBody>
          <a:bodyPr/>
          <a:lstStyle>
            <a:lvl1pPr marL="0" indent="0">
              <a:buNone/>
              <a:defRPr sz="6827"/>
            </a:lvl1pPr>
            <a:lvl2pPr marL="1950735" indent="0">
              <a:buNone/>
              <a:defRPr sz="5973"/>
            </a:lvl2pPr>
            <a:lvl3pPr marL="3901470" indent="0">
              <a:buNone/>
              <a:defRPr sz="5120"/>
            </a:lvl3pPr>
            <a:lvl4pPr marL="5852206" indent="0">
              <a:buNone/>
              <a:defRPr sz="4267"/>
            </a:lvl4pPr>
            <a:lvl5pPr marL="7802941" indent="0">
              <a:buNone/>
              <a:defRPr sz="4267"/>
            </a:lvl5pPr>
            <a:lvl6pPr marL="9753676" indent="0">
              <a:buNone/>
              <a:defRPr sz="4267"/>
            </a:lvl6pPr>
            <a:lvl7pPr marL="11704411" indent="0">
              <a:buNone/>
              <a:defRPr sz="4267"/>
            </a:lvl7pPr>
            <a:lvl8pPr marL="13655147" indent="0">
              <a:buNone/>
              <a:defRPr sz="4267"/>
            </a:lvl8pPr>
            <a:lvl9pPr marL="15605882" indent="0">
              <a:buNone/>
              <a:defRPr sz="42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059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1950720"/>
            <a:ext cx="12976383" cy="6827520"/>
          </a:xfrm>
        </p:spPr>
        <p:txBody>
          <a:bodyPr anchor="b"/>
          <a:lstStyle>
            <a:lvl1pPr>
              <a:defRPr sz="1365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104520" y="4213020"/>
            <a:ext cx="20368260" cy="20794133"/>
          </a:xfrm>
        </p:spPr>
        <p:txBody>
          <a:bodyPr anchor="t"/>
          <a:lstStyle>
            <a:lvl1pPr marL="0" indent="0">
              <a:buNone/>
              <a:defRPr sz="13653"/>
            </a:lvl1pPr>
            <a:lvl2pPr marL="1950735" indent="0">
              <a:buNone/>
              <a:defRPr sz="11947"/>
            </a:lvl2pPr>
            <a:lvl3pPr marL="3901470" indent="0">
              <a:buNone/>
              <a:defRPr sz="10240"/>
            </a:lvl3pPr>
            <a:lvl4pPr marL="5852206" indent="0">
              <a:buNone/>
              <a:defRPr sz="8533"/>
            </a:lvl4pPr>
            <a:lvl5pPr marL="7802941" indent="0">
              <a:buNone/>
              <a:defRPr sz="8533"/>
            </a:lvl5pPr>
            <a:lvl6pPr marL="9753676" indent="0">
              <a:buNone/>
              <a:defRPr sz="8533"/>
            </a:lvl6pPr>
            <a:lvl7pPr marL="11704411" indent="0">
              <a:buNone/>
              <a:defRPr sz="8533"/>
            </a:lvl7pPr>
            <a:lvl8pPr marL="13655147" indent="0">
              <a:buNone/>
              <a:defRPr sz="8533"/>
            </a:lvl8pPr>
            <a:lvl9pPr marL="15605882" indent="0">
              <a:buNone/>
              <a:defRPr sz="85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8778240"/>
            <a:ext cx="12976383" cy="16262775"/>
          </a:xfrm>
        </p:spPr>
        <p:txBody>
          <a:bodyPr/>
          <a:lstStyle>
            <a:lvl1pPr marL="0" indent="0">
              <a:buNone/>
              <a:defRPr sz="6827"/>
            </a:lvl1pPr>
            <a:lvl2pPr marL="1950735" indent="0">
              <a:buNone/>
              <a:defRPr sz="5973"/>
            </a:lvl2pPr>
            <a:lvl3pPr marL="3901470" indent="0">
              <a:buNone/>
              <a:defRPr sz="5120"/>
            </a:lvl3pPr>
            <a:lvl4pPr marL="5852206" indent="0">
              <a:buNone/>
              <a:defRPr sz="4267"/>
            </a:lvl4pPr>
            <a:lvl5pPr marL="7802941" indent="0">
              <a:buNone/>
              <a:defRPr sz="4267"/>
            </a:lvl5pPr>
            <a:lvl6pPr marL="9753676" indent="0">
              <a:buNone/>
              <a:defRPr sz="4267"/>
            </a:lvl6pPr>
            <a:lvl7pPr marL="11704411" indent="0">
              <a:buNone/>
              <a:defRPr sz="4267"/>
            </a:lvl7pPr>
            <a:lvl8pPr marL="13655147" indent="0">
              <a:buNone/>
              <a:defRPr sz="4267"/>
            </a:lvl8pPr>
            <a:lvl9pPr marL="15605882" indent="0">
              <a:buNone/>
              <a:defRPr sz="42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445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66060" y="1557873"/>
            <a:ext cx="34701480" cy="56557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6060" y="7789333"/>
            <a:ext cx="34701480" cy="185657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66060" y="27120433"/>
            <a:ext cx="9052560" cy="15578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4E1797-E8FB-4EE5-B202-7B8E2043144F}" type="datetimeFigureOut">
              <a:rPr lang="en-US" smtClean="0"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327380" y="27120433"/>
            <a:ext cx="13578840" cy="15578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414980" y="27120433"/>
            <a:ext cx="9052560" cy="15578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1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F8D64-D007-4A19-A176-4DD44A7A90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8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</p:sldLayoutIdLst>
  <p:txStyles>
    <p:titleStyle>
      <a:lvl1pPr algn="l" defTabSz="3901470" rtl="0" eaLnBrk="1" latinLnBrk="0" hangingPunct="1">
        <a:lnSpc>
          <a:spcPct val="90000"/>
        </a:lnSpc>
        <a:spcBef>
          <a:spcPct val="0"/>
        </a:spcBef>
        <a:buNone/>
        <a:defRPr sz="187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75368" indent="-975368" algn="l" defTabSz="3901470" rtl="0" eaLnBrk="1" latinLnBrk="0" hangingPunct="1">
        <a:lnSpc>
          <a:spcPct val="90000"/>
        </a:lnSpc>
        <a:spcBef>
          <a:spcPts val="4267"/>
        </a:spcBef>
        <a:buFont typeface="Arial" panose="020B0604020202020204" pitchFamily="34" charset="0"/>
        <a:buChar char="•"/>
        <a:defRPr sz="11947" kern="1200">
          <a:solidFill>
            <a:schemeClr val="tx1"/>
          </a:solidFill>
          <a:latin typeface="+mn-lt"/>
          <a:ea typeface="+mn-ea"/>
          <a:cs typeface="+mn-cs"/>
        </a:defRPr>
      </a:lvl1pPr>
      <a:lvl2pPr marL="2926103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10240" kern="1200">
          <a:solidFill>
            <a:schemeClr val="tx1"/>
          </a:solidFill>
          <a:latin typeface="+mn-lt"/>
          <a:ea typeface="+mn-ea"/>
          <a:cs typeface="+mn-cs"/>
        </a:defRPr>
      </a:lvl2pPr>
      <a:lvl3pPr marL="4876838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8533" kern="1200">
          <a:solidFill>
            <a:schemeClr val="tx1"/>
          </a:solidFill>
          <a:latin typeface="+mn-lt"/>
          <a:ea typeface="+mn-ea"/>
          <a:cs typeface="+mn-cs"/>
        </a:defRPr>
      </a:lvl3pPr>
      <a:lvl4pPr marL="6827573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4pPr>
      <a:lvl5pPr marL="8778309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5pPr>
      <a:lvl6pPr marL="10729044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6pPr>
      <a:lvl7pPr marL="12679779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7pPr>
      <a:lvl8pPr marL="14630514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8pPr>
      <a:lvl9pPr marL="16581250" indent="-975368" algn="l" defTabSz="3901470" rtl="0" eaLnBrk="1" latinLnBrk="0" hangingPunct="1">
        <a:lnSpc>
          <a:spcPct val="90000"/>
        </a:lnSpc>
        <a:spcBef>
          <a:spcPts val="2133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1pPr>
      <a:lvl2pPr marL="1950735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901470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3pPr>
      <a:lvl4pPr marL="5852206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4pPr>
      <a:lvl5pPr marL="7802941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5pPr>
      <a:lvl6pPr marL="9753676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6pPr>
      <a:lvl7pPr marL="11704411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7pPr>
      <a:lvl8pPr marL="13655147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8pPr>
      <a:lvl9pPr marL="15605882" algn="l" defTabSz="3901470" rtl="0" eaLnBrk="1" latinLnBrk="0" hangingPunct="1">
        <a:defRPr sz="76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6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JPG"/><Relationship Id="rId10" Type="http://schemas.openxmlformats.org/officeDocument/2006/relationships/image" Target="../media/image10.png"/><Relationship Id="rId4" Type="http://schemas.openxmlformats.org/officeDocument/2006/relationships/image" Target="../media/image4.jpeg"/><Relationship Id="rId9" Type="http://schemas.openxmlformats.org/officeDocument/2006/relationships/image" Target="../media/image9.png"/><Relationship Id="rId1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B18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Box 57">
            <a:extLst>
              <a:ext uri="{FF2B5EF4-FFF2-40B4-BE49-F238E27FC236}">
                <a16:creationId xmlns:a16="http://schemas.microsoft.com/office/drawing/2014/main" id="{774EBF7D-142D-49BC-80AC-CDC5F59A7A81}"/>
              </a:ext>
            </a:extLst>
          </p:cNvPr>
          <p:cNvSpPr txBox="1"/>
          <p:nvPr/>
        </p:nvSpPr>
        <p:spPr>
          <a:xfrm>
            <a:off x="13875376" y="10769426"/>
            <a:ext cx="12211336" cy="1237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Need: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 modular system that allows individuals with varying dexterity foster greater independence in their daily life, specifically to manipulate a toothbrush</a:t>
            </a:r>
          </a:p>
          <a:p>
            <a:endParaRPr lang="en-US" dirty="0"/>
          </a:p>
          <a:p>
            <a:r>
              <a:rPr lang="en-US" sz="3600" b="1" dirty="0"/>
              <a:t>Product: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Team Cajun created a tool that allows the user to effectively manipulate a variety of objects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Final design allows full rotation laterally and a centrifugal rotation of 270 degrees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Thin lightweight design </a:t>
            </a:r>
          </a:p>
          <a:p>
            <a:r>
              <a:rPr lang="en-US" sz="3200" dirty="0"/>
              <a:t>     offering maximum mobility</a:t>
            </a:r>
          </a:p>
          <a:p>
            <a:endParaRPr lang="en-US" sz="2800" dirty="0"/>
          </a:p>
          <a:p>
            <a:r>
              <a:rPr lang="en-US" sz="3600" b="1" dirty="0"/>
              <a:t>Continuation: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Design a tool specifically for </a:t>
            </a:r>
            <a:r>
              <a:rPr lang="en-US" sz="3200" b="1" dirty="0"/>
              <a:t>need expert </a:t>
            </a:r>
            <a:r>
              <a:rPr lang="en-US" sz="3200" dirty="0"/>
              <a:t>Erin Ciliv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A need expert is a community member who provides invaluable insight on a particular disability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Iterated multiple times based off user feedback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Device builds upon Erin's ability with her left hand; rotates toothbrush 180 degrees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dirty="0"/>
          </a:p>
          <a:p>
            <a:endParaRPr lang="en-US" sz="32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sp>
        <p:nvSpPr>
          <p:cNvPr id="117" name="Rectangle: Rounded Corners 116">
            <a:extLst>
              <a:ext uri="{FF2B5EF4-FFF2-40B4-BE49-F238E27FC236}">
                <a16:creationId xmlns:a16="http://schemas.microsoft.com/office/drawing/2014/main" id="{AA379CD1-FAE0-49FA-B79D-BEA1F042E6E3}"/>
              </a:ext>
            </a:extLst>
          </p:cNvPr>
          <p:cNvSpPr/>
          <p:nvPr/>
        </p:nvSpPr>
        <p:spPr>
          <a:xfrm>
            <a:off x="27072369" y="23657737"/>
            <a:ext cx="12288865" cy="1754325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280" tIns="40640" rIns="81280" bIns="40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47" dirty="0"/>
          </a:p>
        </p:txBody>
      </p:sp>
      <p:sp>
        <p:nvSpPr>
          <p:cNvPr id="105" name="Rectangle: Rounded Corners 104">
            <a:extLst>
              <a:ext uri="{FF2B5EF4-FFF2-40B4-BE49-F238E27FC236}">
                <a16:creationId xmlns:a16="http://schemas.microsoft.com/office/drawing/2014/main" id="{6AAED0BF-F7A8-4EAA-8DAF-569F219A3EC9}"/>
              </a:ext>
            </a:extLst>
          </p:cNvPr>
          <p:cNvSpPr/>
          <p:nvPr/>
        </p:nvSpPr>
        <p:spPr>
          <a:xfrm>
            <a:off x="27003233" y="9153841"/>
            <a:ext cx="12465636" cy="1592089"/>
          </a:xfrm>
          <a:prstGeom prst="roundRect">
            <a:avLst/>
          </a:prstGeom>
          <a:solidFill>
            <a:srgbClr val="D8D9DA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280" tIns="40640" rIns="81280" bIns="40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47"/>
          </a:p>
        </p:txBody>
      </p:sp>
      <p:sp>
        <p:nvSpPr>
          <p:cNvPr id="106" name="Rectangle: Rounded Corners 105">
            <a:extLst>
              <a:ext uri="{FF2B5EF4-FFF2-40B4-BE49-F238E27FC236}">
                <a16:creationId xmlns:a16="http://schemas.microsoft.com/office/drawing/2014/main" id="{442B9A80-3692-40F7-853B-5191EEB980D2}"/>
              </a:ext>
            </a:extLst>
          </p:cNvPr>
          <p:cNvSpPr/>
          <p:nvPr/>
        </p:nvSpPr>
        <p:spPr>
          <a:xfrm>
            <a:off x="13833733" y="9145400"/>
            <a:ext cx="12465636" cy="1592089"/>
          </a:xfrm>
          <a:prstGeom prst="roundRect">
            <a:avLst/>
          </a:prstGeom>
          <a:solidFill>
            <a:srgbClr val="D8D9DA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280" tIns="40640" rIns="81280" bIns="40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47"/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8E816DA3-EF1F-4D57-8DC1-F8B680FFAAAA}"/>
              </a:ext>
            </a:extLst>
          </p:cNvPr>
          <p:cNvSpPr txBox="1"/>
          <p:nvPr/>
        </p:nvSpPr>
        <p:spPr>
          <a:xfrm>
            <a:off x="13948291" y="9246284"/>
            <a:ext cx="12451781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How can we help individuals with limited hand function perform daily hygienic tasks?</a:t>
            </a:r>
          </a:p>
          <a:p>
            <a:endParaRPr lang="en-US" sz="32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6E54AE3-E81C-41CD-9EF2-C6F60B1508E2}"/>
              </a:ext>
            </a:extLst>
          </p:cNvPr>
          <p:cNvSpPr txBox="1"/>
          <p:nvPr/>
        </p:nvSpPr>
        <p:spPr>
          <a:xfrm>
            <a:off x="832232" y="22484278"/>
            <a:ext cx="6703221" cy="90794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Alternative Text </a:t>
            </a:r>
          </a:p>
          <a:p>
            <a:endParaRPr lang="en-US" dirty="0"/>
          </a:p>
          <a:p>
            <a:endParaRPr lang="en-US" sz="110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57B1D85D-A3B9-4431-895B-763498A74726}"/>
              </a:ext>
            </a:extLst>
          </p:cNvPr>
          <p:cNvSpPr/>
          <p:nvPr/>
        </p:nvSpPr>
        <p:spPr>
          <a:xfrm>
            <a:off x="796264" y="23627894"/>
            <a:ext cx="12288865" cy="1754325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280" tIns="40640" rIns="81280" bIns="40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47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6FA57F1-11B8-4DDA-BFAD-7567D1D6DC30}"/>
              </a:ext>
            </a:extLst>
          </p:cNvPr>
          <p:cNvSpPr/>
          <p:nvPr/>
        </p:nvSpPr>
        <p:spPr>
          <a:xfrm>
            <a:off x="736105" y="9145401"/>
            <a:ext cx="12465636" cy="1592089"/>
          </a:xfrm>
          <a:prstGeom prst="roundRect">
            <a:avLst/>
          </a:prstGeom>
          <a:solidFill>
            <a:srgbClr val="D8D9DA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280" tIns="40640" rIns="81280" bIns="40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47"/>
          </a:p>
        </p:txBody>
      </p:sp>
      <p:sp>
        <p:nvSpPr>
          <p:cNvPr id="5" name="TextBox 4"/>
          <p:cNvSpPr txBox="1"/>
          <p:nvPr/>
        </p:nvSpPr>
        <p:spPr>
          <a:xfrm>
            <a:off x="5842001" y="232030"/>
            <a:ext cx="3421379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200" b="1" cap="small" dirty="0">
                <a:solidFill>
                  <a:schemeClr val="bg1"/>
                </a:solidFill>
                <a:latin typeface="Trajan Pro" panose="02020502050506020301" pitchFamily="18" charset="0"/>
              </a:rPr>
              <a:t>Establishing an inclusive and sustainable design program for assistive technology</a:t>
            </a:r>
            <a:endParaRPr lang="en-US" sz="8200" cap="small" dirty="0">
              <a:solidFill>
                <a:schemeClr val="bg1"/>
              </a:solidFill>
              <a:latin typeface="Trajan Pro" panose="02020502050506020301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11695" y="1483238"/>
            <a:ext cx="38016949" cy="780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4470" dirty="0">
                <a:solidFill>
                  <a:schemeClr val="bg1"/>
                </a:solidFill>
                <a:latin typeface="Trajan Pro" panose="02020502050506020301" pitchFamily="18" charset="0"/>
                <a:ea typeface="PMingLiU" panose="02020500000000000000" pitchFamily="18" charset="-120"/>
              </a:rPr>
              <a:t>Joseph J. Lawler, Keshia M. Peters, Alyssa M. Spomer and Katherine M. Steele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6660504" y="2374310"/>
            <a:ext cx="22268140" cy="827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70" dirty="0">
                <a:solidFill>
                  <a:schemeClr val="bg1"/>
                </a:solidFill>
                <a:latin typeface="Trajan Pro" panose="02020502050506020301"/>
                <a:ea typeface="PMingLiU" panose="02020500000000000000" pitchFamily="18" charset="-120"/>
              </a:rPr>
              <a:t>Mechanical Engineering, University of Washington, Seattle, WA</a:t>
            </a:r>
          </a:p>
          <a:p>
            <a:pPr algn="r"/>
            <a:endParaRPr lang="en-US" sz="305" dirty="0">
              <a:solidFill>
                <a:schemeClr val="bg1"/>
              </a:solidFill>
              <a:latin typeface="Trajan Pro" panose="02020502050506020301"/>
              <a:ea typeface="PMingLiU" panose="02020500000000000000" pitchFamily="18" charset="-12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867C082-2783-49C2-B898-6E323EF28377}"/>
              </a:ext>
            </a:extLst>
          </p:cNvPr>
          <p:cNvSpPr txBox="1"/>
          <p:nvPr/>
        </p:nvSpPr>
        <p:spPr>
          <a:xfrm>
            <a:off x="832233" y="4116929"/>
            <a:ext cx="69928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Trajan Pro" panose="02020502050506020301" pitchFamily="18" charset="0"/>
              </a:rPr>
              <a:t>What is Husky ADAPT?</a:t>
            </a: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19174A53-3E01-4C37-8672-290A0EEEC411}"/>
              </a:ext>
            </a:extLst>
          </p:cNvPr>
          <p:cNvSpPr txBox="1"/>
          <p:nvPr/>
        </p:nvSpPr>
        <p:spPr>
          <a:xfrm>
            <a:off x="111692" y="7805023"/>
            <a:ext cx="12808759" cy="1134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773" b="1" dirty="0">
                <a:latin typeface="Trajan Pro" panose="02020502050506020301" pitchFamily="18" charset="0"/>
              </a:rPr>
              <a:t>Design Projects 2017-2018</a:t>
            </a: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E255A681-753F-4D5A-835F-44D52CED8E84}"/>
              </a:ext>
            </a:extLst>
          </p:cNvPr>
          <p:cNvSpPr txBox="1"/>
          <p:nvPr/>
        </p:nvSpPr>
        <p:spPr>
          <a:xfrm>
            <a:off x="22048019" y="26405646"/>
            <a:ext cx="10757079" cy="1134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800" b="1" dirty="0">
                <a:latin typeface="Trajan Pro" panose="02020502050506020301" pitchFamily="18" charset="0"/>
              </a:rPr>
              <a:t>Acknowledgments</a:t>
            </a:r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0C84C862-CC23-4A22-A202-8E31275F1510}"/>
              </a:ext>
            </a:extLst>
          </p:cNvPr>
          <p:cNvSpPr/>
          <p:nvPr/>
        </p:nvSpPr>
        <p:spPr>
          <a:xfrm>
            <a:off x="22048019" y="27521557"/>
            <a:ext cx="17172207" cy="14053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44" dirty="0"/>
              <a:t>I would like to thank Erin Ciliv and her family, the Husky ADAPT student faculty for their advice and direction throughout this project. I also thank the Mathers Fund to Empower and Improve Human Ability for their ongoing support of HuskyADAPT.</a:t>
            </a:r>
          </a:p>
        </p:txBody>
      </p:sp>
      <p:sp>
        <p:nvSpPr>
          <p:cNvPr id="2" name="Rectangle 1"/>
          <p:cNvSpPr/>
          <p:nvPr/>
        </p:nvSpPr>
        <p:spPr>
          <a:xfrm>
            <a:off x="1698858" y="-360004"/>
            <a:ext cx="14024813" cy="12178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219" dirty="0"/>
          </a:p>
          <a:p>
            <a:endParaRPr lang="en-US" sz="2032" dirty="0"/>
          </a:p>
          <a:p>
            <a:pPr lvl="2"/>
            <a:endParaRPr lang="en-US" sz="4063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6325ADB2-F823-4974-955D-5A09E2E8CBF1}"/>
              </a:ext>
            </a:extLst>
          </p:cNvPr>
          <p:cNvSpPr/>
          <p:nvPr/>
        </p:nvSpPr>
        <p:spPr>
          <a:xfrm>
            <a:off x="1551874" y="44254"/>
            <a:ext cx="7225111" cy="655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3657" dirty="0"/>
              <a:t>Size of font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501B597-C0CA-4496-BE0A-7EB76C81FA3E}"/>
              </a:ext>
            </a:extLst>
          </p:cNvPr>
          <p:cNvSpPr txBox="1"/>
          <p:nvPr/>
        </p:nvSpPr>
        <p:spPr>
          <a:xfrm>
            <a:off x="26788347" y="8015034"/>
            <a:ext cx="12856911" cy="1134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773" b="1" dirty="0">
                <a:latin typeface="Trajan Pro" panose="02020502050506020301" pitchFamily="18" charset="0"/>
              </a:rPr>
              <a:t>Design Challenges 2018-2019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8FA6227-4CAB-405E-AEE8-188696BC5522}"/>
              </a:ext>
            </a:extLst>
          </p:cNvPr>
          <p:cNvSpPr txBox="1"/>
          <p:nvPr/>
        </p:nvSpPr>
        <p:spPr>
          <a:xfrm>
            <a:off x="13638372" y="8037248"/>
            <a:ext cx="12908704" cy="1134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773" b="1" dirty="0">
                <a:latin typeface="Trajan Pro" panose="02020502050506020301" pitchFamily="18" charset="0"/>
              </a:rPr>
              <a:t>Furthering a Design Project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BD9B3D-DCD5-4493-8651-CDB388A41268}"/>
              </a:ext>
            </a:extLst>
          </p:cNvPr>
          <p:cNvSpPr txBox="1"/>
          <p:nvPr/>
        </p:nvSpPr>
        <p:spPr>
          <a:xfrm>
            <a:off x="26931361" y="10729455"/>
            <a:ext cx="12609380" cy="575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Need: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System for reaching out to need experts and creating design challenges for next year</a:t>
            </a:r>
          </a:p>
          <a:p>
            <a:endParaRPr lang="en-US" sz="800" dirty="0"/>
          </a:p>
          <a:p>
            <a:r>
              <a:rPr lang="en-US" sz="3600" b="1" dirty="0"/>
              <a:t>Product: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Survey is inclusive and sets expectations for need experts and teams; incorporated feedback from experts in the field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Centralized repository of community members contact information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Interview document for meetings with need experts to ensure the correct information is gathered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One page summary of each design challenge for incoming student teams providing more direction and detail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A02FD93-68F1-4161-80D3-A0F2AC89B50F}"/>
              </a:ext>
            </a:extLst>
          </p:cNvPr>
          <p:cNvSpPr txBox="1"/>
          <p:nvPr/>
        </p:nvSpPr>
        <p:spPr>
          <a:xfrm>
            <a:off x="796264" y="9352684"/>
            <a:ext cx="1183407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How do we ensure sustainability of projects between years? How do we share results with the broader community?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74C6F6-158C-455E-94B2-6DA961EEBBFE}"/>
              </a:ext>
            </a:extLst>
          </p:cNvPr>
          <p:cNvSpPr txBox="1"/>
          <p:nvPr/>
        </p:nvSpPr>
        <p:spPr>
          <a:xfrm>
            <a:off x="588341" y="5015552"/>
            <a:ext cx="146925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Husky ADAPT stands for Accessible Design and Play Technology; the program just completed its first year and is already incredibly successful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A program at the University of Washington where teams of students pair with local individuals with disabilities to take on design projects</a:t>
            </a:r>
          </a:p>
          <a:p>
            <a:endParaRPr 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2CC83D-47D9-4A2F-AE48-BBE431820F76}"/>
              </a:ext>
            </a:extLst>
          </p:cNvPr>
          <p:cNvSpPr txBox="1"/>
          <p:nvPr/>
        </p:nvSpPr>
        <p:spPr>
          <a:xfrm>
            <a:off x="616031" y="10958728"/>
            <a:ext cx="12705783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Need:</a:t>
            </a:r>
            <a:r>
              <a:rPr lang="en-US" sz="3400" b="1" dirty="0"/>
              <a:t> 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dirty="0"/>
              <a:t>A website that ensures the sustainability of the club and showcases past accomplishments </a:t>
            </a:r>
          </a:p>
          <a:p>
            <a:endParaRPr lang="en-US" sz="800" dirty="0"/>
          </a:p>
          <a:p>
            <a:r>
              <a:rPr lang="en-US" sz="3600" b="1" dirty="0"/>
              <a:t>Process: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Performed case studies on research pages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Posted mission statement, accomplishments, next steps and GitHub repository for each team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Incorporated accessibility features </a:t>
            </a:r>
            <a:endParaRPr lang="en-US" sz="1200" dirty="0"/>
          </a:p>
          <a:p>
            <a:r>
              <a:rPr lang="en-US" sz="3600" b="1" dirty="0"/>
              <a:t>Product:</a:t>
            </a:r>
          </a:p>
          <a:p>
            <a:endParaRPr lang="en-US" sz="32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EA2CFB-9404-4A2B-8A1E-AC0173CA5AE1}"/>
              </a:ext>
            </a:extLst>
          </p:cNvPr>
          <p:cNvSpPr txBox="1"/>
          <p:nvPr/>
        </p:nvSpPr>
        <p:spPr>
          <a:xfrm>
            <a:off x="27169762" y="9319050"/>
            <a:ext cx="119491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How do we reach out to need experts for design project ideas and partnerships? How do we pick design projects for impact?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B7B72BA-5F85-4C70-ABE4-876297330F56}"/>
              </a:ext>
            </a:extLst>
          </p:cNvPr>
          <p:cNvSpPr txBox="1"/>
          <p:nvPr/>
        </p:nvSpPr>
        <p:spPr>
          <a:xfrm>
            <a:off x="958150" y="23627893"/>
            <a:ext cx="119892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The website workflow is now more intuitive and organized so the information is accessible. Future teams will also be able to upload their work, making the program sustainable. 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25995ED-1C4F-4269-9AE2-00CADC20DD72}"/>
              </a:ext>
            </a:extLst>
          </p:cNvPr>
          <p:cNvSpPr txBox="1"/>
          <p:nvPr/>
        </p:nvSpPr>
        <p:spPr>
          <a:xfrm>
            <a:off x="27757869" y="4106294"/>
            <a:ext cx="107833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Trajan Pro" panose="02020502050506020301" pitchFamily="18" charset="0"/>
              </a:rPr>
              <a:t>What makes a program sustainable?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B1EF34C-20B0-48A2-84A4-98677E114EF6}"/>
              </a:ext>
            </a:extLst>
          </p:cNvPr>
          <p:cNvSpPr txBox="1"/>
          <p:nvPr/>
        </p:nvSpPr>
        <p:spPr>
          <a:xfrm>
            <a:off x="28012058" y="5040259"/>
            <a:ext cx="11633200" cy="1733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556" dirty="0"/>
              <a:t>Focused on preservation and transfer of information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556" dirty="0"/>
              <a:t>Information is organized in a way allowing others to learn, replicate and iterate upon our work</a:t>
            </a:r>
          </a:p>
        </p:txBody>
      </p:sp>
      <p:pic>
        <p:nvPicPr>
          <p:cNvPr id="1026" name="Picture 2" descr="http://depts.washington.edu/adaptuw/wordpress/wp-content/uploads/2018/07/Central-Page-Image-Go-Baby-Go-1-300x215.png">
            <a:extLst>
              <a:ext uri="{FF2B5EF4-FFF2-40B4-BE49-F238E27FC236}">
                <a16:creationId xmlns:a16="http://schemas.microsoft.com/office/drawing/2014/main" id="{5ED6809C-07DB-4AB8-9A31-DDF36BD3F5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0"/>
          <a:stretch/>
        </p:blipFill>
        <p:spPr bwMode="auto">
          <a:xfrm>
            <a:off x="15280917" y="4352120"/>
            <a:ext cx="4058651" cy="2970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depts.washington.edu/adaptuw/wordpress/wp-content/uploads/2017/11/18-300x225.jpg">
            <a:extLst>
              <a:ext uri="{FF2B5EF4-FFF2-40B4-BE49-F238E27FC236}">
                <a16:creationId xmlns:a16="http://schemas.microsoft.com/office/drawing/2014/main" id="{4FFBA87C-052B-4A94-AAF5-D813D70C1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98916" y="16841663"/>
            <a:ext cx="5113647" cy="3579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ED9BBE8-9783-420E-9E9A-CC7105DF46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338" y="16363363"/>
            <a:ext cx="7175730" cy="559997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72BF6CD-E882-4844-918E-9C16EC8470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1695" y="22897333"/>
            <a:ext cx="6563525" cy="403278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83B2F9C3-018D-4B9F-B4B6-AE46A11B7063}"/>
              </a:ext>
            </a:extLst>
          </p:cNvPr>
          <p:cNvCxnSpPr>
            <a:cxnSpLocks/>
          </p:cNvCxnSpPr>
          <p:nvPr/>
        </p:nvCxnSpPr>
        <p:spPr>
          <a:xfrm flipV="1">
            <a:off x="1431322" y="21115020"/>
            <a:ext cx="318086" cy="13692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5" name="TextBox 224">
            <a:extLst>
              <a:ext uri="{FF2B5EF4-FFF2-40B4-BE49-F238E27FC236}">
                <a16:creationId xmlns:a16="http://schemas.microsoft.com/office/drawing/2014/main" id="{AB8C2786-2ADD-4F49-B369-5753DC54A039}"/>
              </a:ext>
            </a:extLst>
          </p:cNvPr>
          <p:cNvSpPr txBox="1"/>
          <p:nvPr/>
        </p:nvSpPr>
        <p:spPr>
          <a:xfrm>
            <a:off x="8504373" y="14521233"/>
            <a:ext cx="4324150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600" dirty="0"/>
              <a:t>Central Page for teams; images  link to detailed team pages</a:t>
            </a:r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8E0C1CF8-DB5B-4D1C-8FA9-2D40E26828A6}"/>
              </a:ext>
            </a:extLst>
          </p:cNvPr>
          <p:cNvSpPr/>
          <p:nvPr/>
        </p:nvSpPr>
        <p:spPr>
          <a:xfrm>
            <a:off x="687036" y="17238146"/>
            <a:ext cx="2124744" cy="1583253"/>
          </a:xfrm>
          <a:prstGeom prst="rect">
            <a:avLst/>
          </a:prstGeom>
          <a:solidFill>
            <a:srgbClr val="4472C4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3" name="Picture 232">
            <a:extLst>
              <a:ext uri="{FF2B5EF4-FFF2-40B4-BE49-F238E27FC236}">
                <a16:creationId xmlns:a16="http://schemas.microsoft.com/office/drawing/2014/main" id="{D2DBCDBD-18F8-4142-988A-203F0C62CD8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552"/>
          <a:stretch/>
        </p:blipFill>
        <p:spPr>
          <a:xfrm>
            <a:off x="8504373" y="15758751"/>
            <a:ext cx="4324150" cy="6604834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C59B7C63-7F8C-4BBA-954C-AD5D51E225A8}"/>
              </a:ext>
            </a:extLst>
          </p:cNvPr>
          <p:cNvCxnSpPr>
            <a:cxnSpLocks/>
          </p:cNvCxnSpPr>
          <p:nvPr/>
        </p:nvCxnSpPr>
        <p:spPr>
          <a:xfrm flipH="1">
            <a:off x="5081933" y="15413785"/>
            <a:ext cx="3695052" cy="18608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3" name="TextBox 242">
            <a:extLst>
              <a:ext uri="{FF2B5EF4-FFF2-40B4-BE49-F238E27FC236}">
                <a16:creationId xmlns:a16="http://schemas.microsoft.com/office/drawing/2014/main" id="{79904A83-6335-4BE4-BF13-E04A18B440D0}"/>
              </a:ext>
            </a:extLst>
          </p:cNvPr>
          <p:cNvSpPr txBox="1"/>
          <p:nvPr/>
        </p:nvSpPr>
        <p:spPr>
          <a:xfrm>
            <a:off x="639685" y="15688698"/>
            <a:ext cx="3972610" cy="5232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/>
              <a:t>Mouseover hover feature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2F306E0A-8A71-4C91-B026-04C3563193C2}"/>
              </a:ext>
            </a:extLst>
          </p:cNvPr>
          <p:cNvCxnSpPr>
            <a:cxnSpLocks/>
          </p:cNvCxnSpPr>
          <p:nvPr/>
        </p:nvCxnSpPr>
        <p:spPr>
          <a:xfrm>
            <a:off x="1247946" y="16205394"/>
            <a:ext cx="303928" cy="9779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5" name="TextBox 254">
            <a:extLst>
              <a:ext uri="{FF2B5EF4-FFF2-40B4-BE49-F238E27FC236}">
                <a16:creationId xmlns:a16="http://schemas.microsoft.com/office/drawing/2014/main" id="{84386013-AC26-4C7F-985C-BCF3262D3096}"/>
              </a:ext>
            </a:extLst>
          </p:cNvPr>
          <p:cNvSpPr txBox="1"/>
          <p:nvPr/>
        </p:nvSpPr>
        <p:spPr>
          <a:xfrm>
            <a:off x="26959178" y="20776118"/>
            <a:ext cx="12465636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600" b="1" dirty="0">
                <a:solidFill>
                  <a:prstClr val="black"/>
                </a:solidFill>
              </a:rPr>
              <a:t>Future: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prstClr val="black"/>
                </a:solidFill>
              </a:rPr>
              <a:t>Documentation will be used in upcoming meetings, continue to iterate upon the format based off of feedback</a:t>
            </a:r>
          </a:p>
          <a:p>
            <a:pPr marL="457200" lvl="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prstClr val="black"/>
                </a:solidFill>
              </a:rPr>
              <a:t>Expand our network of community members, continuing to increase Husky ADAPTs impact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8E0E43E2-3A84-4049-806B-3FC472F119C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73426" y="26039275"/>
            <a:ext cx="2788040" cy="280261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40FB2424-0F4B-42D4-B5FC-A437D2DE888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01164" y="26106780"/>
            <a:ext cx="2788040" cy="2622348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1DA29B34-7BC7-4BAD-9D16-87160F2096C2}"/>
              </a:ext>
            </a:extLst>
          </p:cNvPr>
          <p:cNvSpPr txBox="1"/>
          <p:nvPr/>
        </p:nvSpPr>
        <p:spPr>
          <a:xfrm>
            <a:off x="11589233" y="26535943"/>
            <a:ext cx="9308402" cy="2519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770" b="1" dirty="0"/>
              <a:t>References</a:t>
            </a:r>
          </a:p>
          <a:p>
            <a:r>
              <a:rPr lang="en-US" sz="3000" dirty="0"/>
              <a:t>1. Washington.edu. (2018). What is the difference between accessible, usable, and universal design? | DO-IT</a:t>
            </a:r>
          </a:p>
          <a:p>
            <a:endParaRPr lang="en-US" sz="30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819668E-13F6-4D33-88E9-39A8F38A83FA}"/>
              </a:ext>
            </a:extLst>
          </p:cNvPr>
          <p:cNvSpPr txBox="1"/>
          <p:nvPr/>
        </p:nvSpPr>
        <p:spPr>
          <a:xfrm>
            <a:off x="27187784" y="23657737"/>
            <a:ext cx="1229071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Student teams and need experts are set up for success by establishing realistic expectations and desired outcomes before the design process even starts. </a:t>
            </a:r>
          </a:p>
        </p:txBody>
      </p:sp>
      <p:pic>
        <p:nvPicPr>
          <p:cNvPr id="53" name="Picture 52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DD0B3BD5-C2A8-427D-A49D-7B78D0BA1BB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6885" y="26076462"/>
            <a:ext cx="3742361" cy="2735107"/>
          </a:xfrm>
          <a:prstGeom prst="rect">
            <a:avLst/>
          </a:prstGeom>
        </p:spPr>
      </p:pic>
      <p:sp>
        <p:nvSpPr>
          <p:cNvPr id="116" name="Rectangle: Rounded Corners 115">
            <a:extLst>
              <a:ext uri="{FF2B5EF4-FFF2-40B4-BE49-F238E27FC236}">
                <a16:creationId xmlns:a16="http://schemas.microsoft.com/office/drawing/2014/main" id="{8DE1E374-AED5-43A6-A18B-D750C95D5D2E}"/>
              </a:ext>
            </a:extLst>
          </p:cNvPr>
          <p:cNvSpPr/>
          <p:nvPr/>
        </p:nvSpPr>
        <p:spPr>
          <a:xfrm>
            <a:off x="13948291" y="23627894"/>
            <a:ext cx="12288865" cy="1754325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280" tIns="40640" rIns="81280" bIns="406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600" dirty="0">
                <a:solidFill>
                  <a:schemeClr val="tx1"/>
                </a:solidFill>
              </a:rPr>
              <a:t>Building upon team Cajuns work, I was able to design a similar device specifically for need expert Erin Ciliv. Erin now has the ability to brush her teeth with just her left hand.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7C199C6-E582-4806-A911-3EB5BB79A034}"/>
              </a:ext>
            </a:extLst>
          </p:cNvPr>
          <p:cNvSpPr txBox="1"/>
          <p:nvPr/>
        </p:nvSpPr>
        <p:spPr>
          <a:xfrm>
            <a:off x="19505224" y="4092222"/>
            <a:ext cx="79213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/>
              <a:t>What is Accessible Design?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45B66B5B-2E7A-4637-826C-D9643583AEB2}"/>
              </a:ext>
            </a:extLst>
          </p:cNvPr>
          <p:cNvSpPr txBox="1"/>
          <p:nvPr/>
        </p:nvSpPr>
        <p:spPr>
          <a:xfrm>
            <a:off x="19505224" y="5040258"/>
            <a:ext cx="86048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A design process in which the needs of people with disabilities are specifically considered [1]</a:t>
            </a:r>
          </a:p>
        </p:txBody>
      </p:sp>
      <p:pic>
        <p:nvPicPr>
          <p:cNvPr id="1036" name="Picture 12" descr="3D rendered image of final product, hollow short cylinder with a thin cut in the middle. The cut only goes rough 3/4 of the way around">
            <a:extLst>
              <a:ext uri="{FF2B5EF4-FFF2-40B4-BE49-F238E27FC236}">
                <a16:creationId xmlns:a16="http://schemas.microsoft.com/office/drawing/2014/main" id="{58B15815-9748-4E97-8ABD-F5E80C09F7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05186" y="15262848"/>
            <a:ext cx="2249245" cy="2249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handle with adjustable strap connected to a oral b toothbrush via a cylindrical piece">
            <a:extLst>
              <a:ext uri="{FF2B5EF4-FFF2-40B4-BE49-F238E27FC236}">
                <a16:creationId xmlns:a16="http://schemas.microsoft.com/office/drawing/2014/main" id="{6AA416DA-E022-4877-8E07-890560E59F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77217" y="15262848"/>
            <a:ext cx="3051298" cy="2288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BE2F3BE8-D03C-4011-BB2B-6C51FD7552B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158070" y="22691026"/>
            <a:ext cx="4994520" cy="815892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F6ED3B45-EABF-4773-B8E3-A25B7E713106}"/>
              </a:ext>
            </a:extLst>
          </p:cNvPr>
          <p:cNvCxnSpPr>
            <a:cxnSpLocks/>
            <a:stCxn id="233" idx="2"/>
            <a:endCxn id="59" idx="0"/>
          </p:cNvCxnSpPr>
          <p:nvPr/>
        </p:nvCxnSpPr>
        <p:spPr>
          <a:xfrm flipH="1">
            <a:off x="10655330" y="22363585"/>
            <a:ext cx="11118" cy="3274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0" name="Picture 69" descr="A person sitting in front of a building&#10;&#10;Description generated with high confidence">
            <a:extLst>
              <a:ext uri="{FF2B5EF4-FFF2-40B4-BE49-F238E27FC236}">
                <a16:creationId xmlns:a16="http://schemas.microsoft.com/office/drawing/2014/main" id="{8E6F5B8B-BBB2-466D-968B-62656E52C8A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0539439" y="20218163"/>
            <a:ext cx="4273217" cy="3204913"/>
          </a:xfrm>
          <a:prstGeom prst="rect">
            <a:avLst/>
          </a:prstGeom>
        </p:spPr>
      </p:pic>
      <p:pic>
        <p:nvPicPr>
          <p:cNvPr id="72" name="Picture 71" descr="A picture containing indoor&#10;&#10;Description generated with high confidence">
            <a:extLst>
              <a:ext uri="{FF2B5EF4-FFF2-40B4-BE49-F238E27FC236}">
                <a16:creationId xmlns:a16="http://schemas.microsoft.com/office/drawing/2014/main" id="{B6375EA7-6EA9-4B2E-8ED7-25DEAA6FABA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5457144" y="20882612"/>
            <a:ext cx="3164737" cy="2373553"/>
          </a:xfrm>
          <a:prstGeom prst="rect">
            <a:avLst/>
          </a:prstGeom>
        </p:spPr>
      </p:pic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14DBD4DA-6139-4C58-A1CB-DDC84C620326}"/>
              </a:ext>
            </a:extLst>
          </p:cNvPr>
          <p:cNvCxnSpPr>
            <a:cxnSpLocks/>
            <a:stCxn id="225" idx="2"/>
            <a:endCxn id="233" idx="0"/>
          </p:cNvCxnSpPr>
          <p:nvPr/>
        </p:nvCxnSpPr>
        <p:spPr>
          <a:xfrm>
            <a:off x="10666448" y="15413785"/>
            <a:ext cx="0" cy="3449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40" name="Picture 16" descr="http://depts.washington.edu/adaptuw/wordpress/wp-content/uploads/2017/11/2017-12-14-19.46.45-1024x819.jpg">
            <a:extLst>
              <a:ext uri="{FF2B5EF4-FFF2-40B4-BE49-F238E27FC236}">
                <a16:creationId xmlns:a16="http://schemas.microsoft.com/office/drawing/2014/main" id="{60CB46FE-6D35-4DFB-AA45-FF59A3F11E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24767" y="16838734"/>
            <a:ext cx="4710702" cy="3582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16260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50846</TotalTime>
  <Words>647</Words>
  <Application>Microsoft Office PowerPoint</Application>
  <PresentationFormat>Custom</PresentationFormat>
  <Paragraphs>66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PMingLiU</vt:lpstr>
      <vt:lpstr>Arial</vt:lpstr>
      <vt:lpstr>Calibri</vt:lpstr>
      <vt:lpstr>Calibri Light</vt:lpstr>
      <vt:lpstr>Trajan Pro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need_lab University of Washington</dc:creator>
  <cp:lastModifiedBy>Joe Lawler</cp:lastModifiedBy>
  <cp:revision>526</cp:revision>
  <cp:lastPrinted>2018-08-06T01:28:48Z</cp:lastPrinted>
  <dcterms:created xsi:type="dcterms:W3CDTF">2014-05-05T17:12:05Z</dcterms:created>
  <dcterms:modified xsi:type="dcterms:W3CDTF">2018-08-07T19:18:09Z</dcterms:modified>
</cp:coreProperties>
</file>